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3"/>
  </p:notesMasterIdLst>
  <p:sldIdLst>
    <p:sldId id="257" r:id="rId2"/>
    <p:sldId id="281" r:id="rId3"/>
    <p:sldId id="319" r:id="rId4"/>
    <p:sldId id="316" r:id="rId5"/>
    <p:sldId id="315" r:id="rId6"/>
    <p:sldId id="330" r:id="rId7"/>
    <p:sldId id="320" r:id="rId8"/>
    <p:sldId id="321" r:id="rId9"/>
    <p:sldId id="322" r:id="rId10"/>
    <p:sldId id="323" r:id="rId11"/>
    <p:sldId id="329"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827B979-CBD1-C084-39A3-23D4E6E86CE8}" name="Bethany Bentley" initials="BB" userId="S::bethanyb@hkusa.com::7e5e2462-2f29-4ab1-a65c-bb0dd0f3a61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712" autoAdjust="0"/>
  </p:normalViewPr>
  <p:slideViewPr>
    <p:cSldViewPr snapToGrid="0">
      <p:cViewPr varScale="1">
        <p:scale>
          <a:sx n="104" d="100"/>
          <a:sy n="104" d="100"/>
        </p:scale>
        <p:origin x="1746" y="108"/>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7/24/2023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5</a:t>
            </a:fld>
            <a:endParaRPr lang="en-US"/>
          </a:p>
        </p:txBody>
      </p:sp>
    </p:spTree>
    <p:extLst>
      <p:ext uri="{BB962C8B-B14F-4D97-AF65-F5344CB8AC3E}">
        <p14:creationId xmlns:p14="http://schemas.microsoft.com/office/powerpoint/2010/main" val="903239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6</a:t>
            </a:fld>
            <a:endParaRPr lang="en-US"/>
          </a:p>
        </p:txBody>
      </p:sp>
    </p:spTree>
    <p:extLst>
      <p:ext uri="{BB962C8B-B14F-4D97-AF65-F5344CB8AC3E}">
        <p14:creationId xmlns:p14="http://schemas.microsoft.com/office/powerpoint/2010/main" val="3990665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7/24/2023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7/24/2023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7/24/2023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7/24/2023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bcove.video/3XSajZx"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A4A54-C743-B648-9707-7C557037BEC2}"/>
              </a:ext>
            </a:extLst>
          </p:cNvPr>
          <p:cNvSpPr>
            <a:spLocks noGrp="1"/>
          </p:cNvSpPr>
          <p:nvPr>
            <p:ph type="ctrTitle"/>
          </p:nvPr>
        </p:nvSpPr>
        <p:spPr/>
        <p:txBody>
          <a:bodyPr>
            <a:normAutofit/>
          </a:bodyPr>
          <a:lstStyle/>
          <a:p>
            <a:r>
              <a:rPr lang="en-US" dirty="0"/>
              <a:t>Adolescence and Puberty</a:t>
            </a:r>
          </a:p>
        </p:txBody>
      </p:sp>
      <p:sp>
        <p:nvSpPr>
          <p:cNvPr id="3" name="Subtitle 2">
            <a:extLst>
              <a:ext uri="{FF2B5EF4-FFF2-40B4-BE49-F238E27FC236}">
                <a16:creationId xmlns:a16="http://schemas.microsoft.com/office/drawing/2014/main" id="{477C76BC-B654-7C43-B829-7F8A9EA03B3A}"/>
              </a:ext>
            </a:extLst>
          </p:cNvPr>
          <p:cNvSpPr>
            <a:spLocks noGrp="1"/>
          </p:cNvSpPr>
          <p:nvPr>
            <p:ph type="subTitle" idx="1"/>
          </p:nvPr>
        </p:nvSpPr>
        <p:spPr/>
        <p:txBody>
          <a:bodyPr vert="horz" lIns="91440" tIns="45720" rIns="91440" bIns="45720" rtlCol="0" anchor="t">
            <a:normAutofit fontScale="92500" lnSpcReduction="20000"/>
          </a:bodyPr>
          <a:lstStyle/>
          <a:p>
            <a:r>
              <a:rPr lang="en-US" dirty="0"/>
              <a:t>Live Well: Reproductive and Sexual Health</a:t>
            </a:r>
          </a:p>
          <a:p>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rPr>
              <a:t>Click on the link to view the video associated with this lesson: </a:t>
            </a:r>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hlinkClick r:id="rId2"/>
              </a:rPr>
              <a:t>https://bcove.video/3XSajZx</a:t>
            </a:r>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rPr>
              <a:t>  </a:t>
            </a:r>
            <a:endParaRPr lang="en-US" dirty="0"/>
          </a:p>
          <a:p>
            <a:endParaRPr lang="en-US" dirty="0"/>
          </a:p>
        </p:txBody>
      </p:sp>
    </p:spTree>
    <p:extLst>
      <p:ext uri="{BB962C8B-B14F-4D97-AF65-F5344CB8AC3E}">
        <p14:creationId xmlns:p14="http://schemas.microsoft.com/office/powerpoint/2010/main" val="1992805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EE6F9-5132-4358-A0A6-13FE1D0912A2}"/>
              </a:ext>
            </a:extLst>
          </p:cNvPr>
          <p:cNvSpPr>
            <a:spLocks noGrp="1"/>
          </p:cNvSpPr>
          <p:nvPr>
            <p:ph type="title"/>
          </p:nvPr>
        </p:nvSpPr>
        <p:spPr/>
        <p:txBody>
          <a:bodyPr/>
          <a:lstStyle/>
          <a:p>
            <a:pPr algn="ctr"/>
            <a:r>
              <a:rPr lang="en-US" dirty="0"/>
              <a:t>Social Media Influences</a:t>
            </a:r>
          </a:p>
        </p:txBody>
      </p:sp>
      <p:sp>
        <p:nvSpPr>
          <p:cNvPr id="3" name="Content Placeholder 2">
            <a:extLst>
              <a:ext uri="{FF2B5EF4-FFF2-40B4-BE49-F238E27FC236}">
                <a16:creationId xmlns:a16="http://schemas.microsoft.com/office/drawing/2014/main" id="{ADDDBADA-881E-A224-7E2D-418E8BD592BE}"/>
              </a:ext>
            </a:extLst>
          </p:cNvPr>
          <p:cNvSpPr>
            <a:spLocks noGrp="1"/>
          </p:cNvSpPr>
          <p:nvPr>
            <p:ph idx="1"/>
          </p:nvPr>
        </p:nvSpPr>
        <p:spPr/>
        <p:txBody>
          <a:bodyPr vert="horz" lIns="91440" tIns="45720" rIns="91440" bIns="45720" rtlCol="0" anchor="t">
            <a:normAutofit/>
          </a:bodyPr>
          <a:lstStyle/>
          <a:p>
            <a:r>
              <a:rPr lang="en-US" sz="2400" dirty="0">
                <a:cs typeface="Arial"/>
              </a:rPr>
              <a:t>Teens may turn to social media to </a:t>
            </a:r>
            <a:r>
              <a:rPr lang="en-US" sz="2400" dirty="0">
                <a:effectLst/>
                <a:ea typeface="Times New Roman" panose="02020603050405020304" pitchFamily="18" charset="0"/>
              </a:rPr>
              <a:t>determine whether what they are experiencing and feeling are the same for other teens. </a:t>
            </a:r>
          </a:p>
          <a:p>
            <a:endParaRPr lang="en-US" sz="2400" dirty="0">
              <a:ea typeface="Times New Roman" panose="02020603050405020304" pitchFamily="18" charset="0"/>
            </a:endParaRPr>
          </a:p>
          <a:p>
            <a:r>
              <a:rPr lang="en-US" sz="2400" dirty="0">
                <a:effectLst/>
                <a:ea typeface="Times New Roman" panose="02020603050405020304" pitchFamily="18" charset="0"/>
              </a:rPr>
              <a:t>Teens may reach out to their friends and peers through social media to ask questions and gather information; they may watch videos or follow teen influencers to see if others feel the same way they do all to determine if what they are experiencing and going through is normal. </a:t>
            </a:r>
          </a:p>
          <a:p>
            <a:endParaRPr lang="en-US" sz="2400" dirty="0">
              <a:cs typeface="Arial"/>
            </a:endParaRPr>
          </a:p>
        </p:txBody>
      </p:sp>
    </p:spTree>
    <p:extLst>
      <p:ext uri="{BB962C8B-B14F-4D97-AF65-F5344CB8AC3E}">
        <p14:creationId xmlns:p14="http://schemas.microsoft.com/office/powerpoint/2010/main" val="1791347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650F2-67D9-9CBC-079B-42E1BD02A142}"/>
              </a:ext>
            </a:extLst>
          </p:cNvPr>
          <p:cNvSpPr>
            <a:spLocks noGrp="1"/>
          </p:cNvSpPr>
          <p:nvPr>
            <p:ph type="title"/>
          </p:nvPr>
        </p:nvSpPr>
        <p:spPr/>
        <p:txBody>
          <a:bodyPr/>
          <a:lstStyle/>
          <a:p>
            <a:r>
              <a:rPr lang="en-US" dirty="0"/>
              <a:t>Skill-Building Challenge</a:t>
            </a:r>
          </a:p>
        </p:txBody>
      </p:sp>
      <p:sp>
        <p:nvSpPr>
          <p:cNvPr id="3" name="Content Placeholder 2">
            <a:extLst>
              <a:ext uri="{FF2B5EF4-FFF2-40B4-BE49-F238E27FC236}">
                <a16:creationId xmlns:a16="http://schemas.microsoft.com/office/drawing/2014/main" id="{821A055A-8FE8-C2BD-F858-926768210B8C}"/>
              </a:ext>
            </a:extLst>
          </p:cNvPr>
          <p:cNvSpPr>
            <a:spLocks noGrp="1"/>
          </p:cNvSpPr>
          <p:nvPr>
            <p:ph idx="1"/>
          </p:nvPr>
        </p:nvSpPr>
        <p:spPr/>
        <p:txBody>
          <a:bodyPr vert="horz" lIns="91440" tIns="45720" rIns="91440" bIns="45720" rtlCol="0" anchor="t">
            <a:normAutofit lnSpcReduction="10000"/>
          </a:bodyPr>
          <a:lstStyle/>
          <a:p>
            <a:r>
              <a:rPr lang="en-US" dirty="0">
                <a:cs typeface="Arial"/>
              </a:rPr>
              <a:t>Analyzing influences</a:t>
            </a:r>
          </a:p>
          <a:p>
            <a:r>
              <a:rPr lang="en-US" dirty="0">
                <a:solidFill>
                  <a:schemeClr val="tx1"/>
                </a:solidFill>
                <a:cs typeface="Arial"/>
              </a:rPr>
              <a:t>Think about your own expectations, or those on social media, of what you think is </a:t>
            </a:r>
            <a:r>
              <a:rPr lang="en-US" i="1" dirty="0">
                <a:solidFill>
                  <a:schemeClr val="tx1"/>
                </a:solidFill>
                <a:cs typeface="Arial"/>
              </a:rPr>
              <a:t>normal</a:t>
            </a:r>
            <a:r>
              <a:rPr lang="en-US" dirty="0">
                <a:solidFill>
                  <a:schemeClr val="tx1"/>
                </a:solidFill>
                <a:cs typeface="Arial"/>
              </a:rPr>
              <a:t> during adolescence as to how you should feel or look. Answer the questions below:</a:t>
            </a:r>
          </a:p>
          <a:p>
            <a:pPr lvl="1"/>
            <a:r>
              <a:rPr lang="en-US" dirty="0">
                <a:solidFill>
                  <a:schemeClr val="tx1"/>
                </a:solidFill>
                <a:cs typeface="Arial"/>
              </a:rPr>
              <a:t>Who or what has influenced you to feel or look a certain way concerning your appearance or body?</a:t>
            </a:r>
          </a:p>
          <a:p>
            <a:pPr lvl="1"/>
            <a:r>
              <a:rPr lang="en-US" dirty="0">
                <a:solidFill>
                  <a:schemeClr val="tx1"/>
                </a:solidFill>
                <a:cs typeface="Arial"/>
              </a:rPr>
              <a:t>Do you think the influence has been positive or negative? E</a:t>
            </a:r>
            <a:r>
              <a:rPr lang="en-US">
                <a:solidFill>
                  <a:schemeClr val="tx1"/>
                </a:solidFill>
                <a:cs typeface="Arial"/>
              </a:rPr>
              <a:t>xplain </a:t>
            </a:r>
            <a:r>
              <a:rPr lang="en-US" dirty="0">
                <a:solidFill>
                  <a:schemeClr val="tx1"/>
                </a:solidFill>
                <a:cs typeface="Arial"/>
              </a:rPr>
              <a:t>why. </a:t>
            </a:r>
          </a:p>
          <a:p>
            <a:pPr lvl="1"/>
            <a:r>
              <a:rPr lang="en-US" dirty="0">
                <a:solidFill>
                  <a:schemeClr val="tx1"/>
                </a:solidFill>
                <a:cs typeface="Arial"/>
              </a:rPr>
              <a:t>If the influence has been negative, what changes can you make to be more positive concerning your appearance or body?</a:t>
            </a:r>
          </a:p>
        </p:txBody>
      </p:sp>
    </p:spTree>
    <p:extLst>
      <p:ext uri="{BB962C8B-B14F-4D97-AF65-F5344CB8AC3E}">
        <p14:creationId xmlns:p14="http://schemas.microsoft.com/office/powerpoint/2010/main" val="1557055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08A9D229-FDDA-0742-9B1E-E35214C59F1E}"/>
              </a:ext>
            </a:extLst>
          </p:cNvPr>
          <p:cNvSpPr>
            <a:spLocks noGrp="1"/>
          </p:cNvSpPr>
          <p:nvPr>
            <p:ph type="title"/>
          </p:nvPr>
        </p:nvSpPr>
        <p:spPr/>
        <p:txBody>
          <a:bodyPr/>
          <a:lstStyle/>
          <a:p>
            <a:r>
              <a:rPr lang="en-US" altLang="en-US" dirty="0"/>
              <a:t>Write About It</a:t>
            </a:r>
            <a:endParaRPr lang="en-US" dirty="0"/>
          </a:p>
        </p:txBody>
      </p:sp>
      <p:sp>
        <p:nvSpPr>
          <p:cNvPr id="3075" name="Content Placeholder 2">
            <a:extLst>
              <a:ext uri="{FF2B5EF4-FFF2-40B4-BE49-F238E27FC236}">
                <a16:creationId xmlns:a16="http://schemas.microsoft.com/office/drawing/2014/main" id="{1DEAF473-9E74-1446-829C-B0D21D9302BB}"/>
              </a:ext>
            </a:extLst>
          </p:cNvPr>
          <p:cNvSpPr>
            <a:spLocks noGrp="1"/>
          </p:cNvSpPr>
          <p:nvPr>
            <p:ph idx="1"/>
          </p:nvPr>
        </p:nvSpPr>
        <p:spPr/>
        <p:txBody>
          <a:bodyPr vert="horz" lIns="91440" tIns="45720" rIns="91440" bIns="45720" rtlCol="0" anchor="t">
            <a:normAutofit/>
          </a:bodyPr>
          <a:lstStyle/>
          <a:p>
            <a:pPr>
              <a:buFont typeface="Arial,Sans-Serif"/>
              <a:buChar char="•"/>
            </a:pPr>
            <a:r>
              <a:rPr lang="en-US" dirty="0"/>
              <a:t>What changes have you started noticing in yourself during your adolescence? </a:t>
            </a:r>
          </a:p>
          <a:p>
            <a:pPr>
              <a:buFont typeface="Arial,Sans-Serif"/>
              <a:buChar char="•"/>
            </a:pPr>
            <a:endParaRPr lang="en-US" dirty="0"/>
          </a:p>
          <a:p>
            <a:pPr>
              <a:buFont typeface="Arial,Sans-Serif"/>
              <a:buChar char="•"/>
            </a:pPr>
            <a:r>
              <a:rPr lang="en-US" dirty="0"/>
              <a:t>How do you feel about those changes? </a:t>
            </a:r>
          </a:p>
          <a:p>
            <a:pPr marL="0" indent="0">
              <a:buNone/>
            </a:pPr>
            <a:endParaRPr lang="en-US" dirty="0">
              <a:cs typeface="Arial"/>
            </a:endParaRPr>
          </a:p>
        </p:txBody>
      </p:sp>
    </p:spTree>
    <p:extLst>
      <p:ext uri="{BB962C8B-B14F-4D97-AF65-F5344CB8AC3E}">
        <p14:creationId xmlns:p14="http://schemas.microsoft.com/office/powerpoint/2010/main" val="2843138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9138B-7112-FCC8-DC6E-7E132936591A}"/>
              </a:ext>
            </a:extLst>
          </p:cNvPr>
          <p:cNvSpPr>
            <a:spLocks noGrp="1"/>
          </p:cNvSpPr>
          <p:nvPr>
            <p:ph type="title"/>
          </p:nvPr>
        </p:nvSpPr>
        <p:spPr/>
        <p:txBody>
          <a:bodyPr/>
          <a:lstStyle/>
          <a:p>
            <a:r>
              <a:rPr lang="en-US" dirty="0"/>
              <a:t>Can You . . .</a:t>
            </a:r>
          </a:p>
        </p:txBody>
      </p:sp>
      <p:sp>
        <p:nvSpPr>
          <p:cNvPr id="3" name="Content Placeholder 2">
            <a:extLst>
              <a:ext uri="{FF2B5EF4-FFF2-40B4-BE49-F238E27FC236}">
                <a16:creationId xmlns:a16="http://schemas.microsoft.com/office/drawing/2014/main" id="{B31C90AF-8344-2AA1-0B41-0C6E4993DF98}"/>
              </a:ext>
            </a:extLst>
          </p:cNvPr>
          <p:cNvSpPr>
            <a:spLocks noGrp="1"/>
          </p:cNvSpPr>
          <p:nvPr>
            <p:ph idx="1"/>
          </p:nvPr>
        </p:nvSpPr>
        <p:spPr/>
        <p:txBody>
          <a:bodyPr vert="horz" lIns="91440" tIns="45720" rIns="91440" bIns="45720" rtlCol="0" anchor="t">
            <a:normAutofit/>
          </a:bodyPr>
          <a:lstStyle/>
          <a:p>
            <a:pPr>
              <a:buFont typeface="Arial"/>
              <a:buChar char="•"/>
            </a:pPr>
            <a:r>
              <a:rPr lang="en-US" dirty="0">
                <a:ea typeface="+mn-lt"/>
                <a:cs typeface="+mn-lt"/>
              </a:rPr>
              <a:t>identify social, emotional, mental, and physical changes that occur during adolescence?</a:t>
            </a:r>
          </a:p>
          <a:p>
            <a:pPr>
              <a:buFont typeface="Arial"/>
              <a:buChar char="•"/>
            </a:pPr>
            <a:r>
              <a:rPr lang="en-US" dirty="0">
                <a:solidFill>
                  <a:schemeClr val="tx1"/>
                </a:solidFill>
                <a:ea typeface="+mn-lt"/>
                <a:cs typeface="+mn-lt"/>
              </a:rPr>
              <a:t>explain how support from peers, family, schools, and significant adults can improve a person’s experience during adolescence?</a:t>
            </a:r>
          </a:p>
          <a:p>
            <a:pPr>
              <a:buFont typeface="Arial"/>
              <a:buChar char="•"/>
            </a:pPr>
            <a:r>
              <a:rPr lang="en-US" dirty="0">
                <a:solidFill>
                  <a:schemeClr val="tx1"/>
                </a:solidFill>
                <a:ea typeface="+mn-lt"/>
                <a:cs typeface="+mn-lt"/>
              </a:rPr>
              <a:t>analyze how social media can influence a person’s expectations about the changes they are experiencing?</a:t>
            </a:r>
            <a:endParaRPr lang="en-US" dirty="0">
              <a:solidFill>
                <a:schemeClr val="tx1"/>
              </a:solidFill>
              <a:cs typeface="Arial"/>
            </a:endParaRPr>
          </a:p>
        </p:txBody>
      </p:sp>
    </p:spTree>
    <p:extLst>
      <p:ext uri="{BB962C8B-B14F-4D97-AF65-F5344CB8AC3E}">
        <p14:creationId xmlns:p14="http://schemas.microsoft.com/office/powerpoint/2010/main" val="16989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3F527-4E9F-4958-9105-657C0EEA6BD9}"/>
              </a:ext>
            </a:extLst>
          </p:cNvPr>
          <p:cNvSpPr>
            <a:spLocks noGrp="1"/>
          </p:cNvSpPr>
          <p:nvPr>
            <p:ph type="title"/>
          </p:nvPr>
        </p:nvSpPr>
        <p:spPr/>
        <p:txBody>
          <a:bodyPr/>
          <a:lstStyle/>
          <a:p>
            <a:pPr algn="ctr"/>
            <a:r>
              <a:rPr lang="en-US" dirty="0">
                <a:ea typeface="+mj-lt"/>
                <a:cs typeface="+mj-lt"/>
              </a:rPr>
              <a:t>Adolescence and Change</a:t>
            </a:r>
            <a:endParaRPr lang="en-US" dirty="0"/>
          </a:p>
        </p:txBody>
      </p:sp>
      <p:sp>
        <p:nvSpPr>
          <p:cNvPr id="3" name="Content Placeholder 2">
            <a:extLst>
              <a:ext uri="{FF2B5EF4-FFF2-40B4-BE49-F238E27FC236}">
                <a16:creationId xmlns:a16="http://schemas.microsoft.com/office/drawing/2014/main" id="{40D04832-7D21-4464-98B2-B4212A07C828}"/>
              </a:ext>
            </a:extLst>
          </p:cNvPr>
          <p:cNvSpPr>
            <a:spLocks noGrp="1"/>
          </p:cNvSpPr>
          <p:nvPr>
            <p:ph idx="1"/>
          </p:nvPr>
        </p:nvSpPr>
        <p:spPr/>
        <p:txBody>
          <a:bodyPr vert="horz" lIns="91440" tIns="45720" rIns="91440" bIns="45720" rtlCol="0" anchor="t">
            <a:normAutofit/>
          </a:bodyPr>
          <a:lstStyle/>
          <a:p>
            <a:r>
              <a:rPr lang="en-US" altLang="en-US" sz="2400" b="1" dirty="0">
                <a:solidFill>
                  <a:schemeClr val="tx1"/>
                </a:solidFill>
                <a:cs typeface="Arial"/>
              </a:rPr>
              <a:t>Adolescence</a:t>
            </a:r>
            <a:r>
              <a:rPr lang="en-US" altLang="en-US" sz="2400" dirty="0">
                <a:solidFill>
                  <a:schemeClr val="tx1"/>
                </a:solidFill>
                <a:cs typeface="Arial"/>
              </a:rPr>
              <a:t> is the time between being a child and being an adult and is usually between the ages of 10 and 19.</a:t>
            </a:r>
          </a:p>
          <a:p>
            <a:endParaRPr lang="en-US" altLang="en-US" sz="2400" dirty="0">
              <a:solidFill>
                <a:schemeClr val="tx1"/>
              </a:solidFill>
              <a:cs typeface="Arial"/>
            </a:endParaRPr>
          </a:p>
          <a:p>
            <a:r>
              <a:rPr lang="en-US" altLang="en-US" sz="2400" dirty="0">
                <a:solidFill>
                  <a:schemeClr val="tx1"/>
                </a:solidFill>
                <a:cs typeface="Arial"/>
              </a:rPr>
              <a:t>During adolescence, teens experience social, emotional, mental, and physical changes. </a:t>
            </a:r>
          </a:p>
          <a:p>
            <a:endParaRPr lang="en-US" altLang="en-US" sz="2400" dirty="0">
              <a:solidFill>
                <a:schemeClr val="tx1"/>
              </a:solidFill>
              <a:cs typeface="Arial"/>
            </a:endParaRPr>
          </a:p>
          <a:p>
            <a:r>
              <a:rPr lang="en-US" altLang="en-US" sz="2400" dirty="0">
                <a:solidFill>
                  <a:schemeClr val="tx1"/>
                </a:solidFill>
                <a:cs typeface="Arial"/>
              </a:rPr>
              <a:t>Adolescence is also when </a:t>
            </a:r>
            <a:r>
              <a:rPr lang="en-US" altLang="en-US" sz="2400" b="1" dirty="0">
                <a:solidFill>
                  <a:schemeClr val="tx1"/>
                </a:solidFill>
                <a:cs typeface="Arial"/>
              </a:rPr>
              <a:t>puberty</a:t>
            </a:r>
            <a:r>
              <a:rPr lang="en-US" altLang="en-US" sz="2400" dirty="0">
                <a:solidFill>
                  <a:schemeClr val="tx1"/>
                </a:solidFill>
                <a:cs typeface="Arial"/>
              </a:rPr>
              <a:t> happens, which is the time when your body undergoes sexual development. </a:t>
            </a:r>
            <a:endParaRPr lang="en-CA" altLang="en-US" sz="2400" dirty="0">
              <a:cs typeface="Arial"/>
            </a:endParaRPr>
          </a:p>
        </p:txBody>
      </p:sp>
    </p:spTree>
    <p:extLst>
      <p:ext uri="{BB962C8B-B14F-4D97-AF65-F5344CB8AC3E}">
        <p14:creationId xmlns:p14="http://schemas.microsoft.com/office/powerpoint/2010/main" val="1471510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lstStyle/>
          <a:p>
            <a:pPr algn="ctr"/>
            <a:r>
              <a:rPr lang="en-US" sz="4000" dirty="0"/>
              <a:t>Social Changes in Adolescence</a:t>
            </a: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sz="2400" dirty="0">
                <a:cs typeface="Arial"/>
              </a:rPr>
              <a:t>Friends will become more important and may have a greater influence over decisions teens make. </a:t>
            </a:r>
          </a:p>
          <a:p>
            <a:endParaRPr lang="en-US" sz="2400" dirty="0">
              <a:cs typeface="Arial"/>
            </a:endParaRPr>
          </a:p>
          <a:p>
            <a:r>
              <a:rPr lang="en-US" sz="2400" dirty="0">
                <a:cs typeface="Arial"/>
              </a:rPr>
              <a:t>This is also a time when teens become more independent from their family. </a:t>
            </a:r>
          </a:p>
          <a:p>
            <a:endParaRPr lang="en-US" sz="2400" dirty="0">
              <a:cs typeface="Arial"/>
            </a:endParaRPr>
          </a:p>
          <a:p>
            <a:r>
              <a:rPr lang="en-US" sz="2400" dirty="0">
                <a:cs typeface="Arial"/>
              </a:rPr>
              <a:t>Teens begin to think more about what is </a:t>
            </a:r>
            <a:r>
              <a:rPr lang="en-US" sz="2400" i="1" dirty="0">
                <a:cs typeface="Arial"/>
              </a:rPr>
              <a:t>right</a:t>
            </a:r>
            <a:r>
              <a:rPr lang="en-US" sz="2400" dirty="0">
                <a:cs typeface="Arial"/>
              </a:rPr>
              <a:t> and </a:t>
            </a:r>
            <a:r>
              <a:rPr lang="en-US" sz="2400" i="1" dirty="0">
                <a:cs typeface="Arial"/>
              </a:rPr>
              <a:t>wrong</a:t>
            </a:r>
            <a:r>
              <a:rPr lang="en-US" sz="2400" dirty="0">
                <a:cs typeface="Arial"/>
              </a:rPr>
              <a:t> and start developing a personal set of values and morals. </a:t>
            </a:r>
          </a:p>
        </p:txBody>
      </p:sp>
    </p:spTree>
    <p:extLst>
      <p:ext uri="{BB962C8B-B14F-4D97-AF65-F5344CB8AC3E}">
        <p14:creationId xmlns:p14="http://schemas.microsoft.com/office/powerpoint/2010/main" val="769988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lstStyle/>
          <a:p>
            <a:pPr algn="ctr"/>
            <a:r>
              <a:rPr lang="en-US" sz="4000" dirty="0"/>
              <a:t>Emotional Changes in Adolescence</a:t>
            </a: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Autofit/>
          </a:bodyPr>
          <a:lstStyle/>
          <a:p>
            <a:r>
              <a:rPr lang="en-US" sz="2100" b="1" dirty="0">
                <a:cs typeface="Arial"/>
              </a:rPr>
              <a:t>Self-esteem</a:t>
            </a:r>
            <a:r>
              <a:rPr lang="en-US" sz="2100" dirty="0">
                <a:cs typeface="Arial"/>
              </a:rPr>
              <a:t> is described as how much you like and value yourself. It is about you having confidence in your own abilities and self-worth. </a:t>
            </a:r>
          </a:p>
          <a:p>
            <a:r>
              <a:rPr lang="en-US" sz="2100" dirty="0">
                <a:cs typeface="Arial"/>
              </a:rPr>
              <a:t>Teens are learning how to control and express their emotions appropriately, which can be a difficult task. </a:t>
            </a:r>
          </a:p>
          <a:p>
            <a:r>
              <a:rPr lang="en-US" sz="2100" dirty="0">
                <a:cs typeface="Arial"/>
              </a:rPr>
              <a:t>Decision-making skills of teens are still developing and it’s important to work on thinking through decisions, rather than acting impulsively on decisions. </a:t>
            </a:r>
          </a:p>
          <a:p>
            <a:r>
              <a:rPr lang="en-US" sz="2100" b="1" dirty="0">
                <a:cs typeface="Arial"/>
              </a:rPr>
              <a:t>Social comparison</a:t>
            </a:r>
            <a:r>
              <a:rPr lang="en-US" sz="2100" dirty="0">
                <a:cs typeface="Arial"/>
              </a:rPr>
              <a:t> is about comparing themselves more to their friends and peers. Comparisons may be about socioeconomic status, race, and material items, for example. </a:t>
            </a:r>
          </a:p>
          <a:p>
            <a:r>
              <a:rPr lang="en-US" sz="2100" dirty="0">
                <a:cs typeface="Arial"/>
              </a:rPr>
              <a:t>Comparisons can lead to anxiety, low self-esteem and depression. </a:t>
            </a:r>
          </a:p>
        </p:txBody>
      </p:sp>
    </p:spTree>
    <p:extLst>
      <p:ext uri="{BB962C8B-B14F-4D97-AF65-F5344CB8AC3E}">
        <p14:creationId xmlns:p14="http://schemas.microsoft.com/office/powerpoint/2010/main" val="1592998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D6773-D717-EBE1-CA6C-5EC951FBCE85}"/>
              </a:ext>
            </a:extLst>
          </p:cNvPr>
          <p:cNvSpPr>
            <a:spLocks noGrp="1"/>
          </p:cNvSpPr>
          <p:nvPr>
            <p:ph type="title"/>
          </p:nvPr>
        </p:nvSpPr>
        <p:spPr/>
        <p:txBody>
          <a:bodyPr/>
          <a:lstStyle/>
          <a:p>
            <a:pPr algn="ctr"/>
            <a:r>
              <a:rPr lang="en-US" dirty="0"/>
              <a:t>Mental Changes in Adolescence</a:t>
            </a:r>
          </a:p>
        </p:txBody>
      </p:sp>
      <p:sp>
        <p:nvSpPr>
          <p:cNvPr id="3" name="Content Placeholder 2">
            <a:extLst>
              <a:ext uri="{FF2B5EF4-FFF2-40B4-BE49-F238E27FC236}">
                <a16:creationId xmlns:a16="http://schemas.microsoft.com/office/drawing/2014/main" id="{376F292C-0756-7F1A-362B-01289C11BB56}"/>
              </a:ext>
            </a:extLst>
          </p:cNvPr>
          <p:cNvSpPr>
            <a:spLocks noGrp="1"/>
          </p:cNvSpPr>
          <p:nvPr>
            <p:ph idx="1"/>
          </p:nvPr>
        </p:nvSpPr>
        <p:spPr/>
        <p:txBody>
          <a:bodyPr vert="horz" lIns="91440" tIns="45720" rIns="91440" bIns="45720" rtlCol="0" anchor="t">
            <a:normAutofit/>
          </a:bodyPr>
          <a:lstStyle/>
          <a:p>
            <a:r>
              <a:rPr lang="en-US" sz="2400" dirty="0">
                <a:cs typeface="Arial"/>
              </a:rPr>
              <a:t>Teens may move from seeing only the world in front of them to seeing the complexity in different situations as well as potential solutions of the world around them. </a:t>
            </a:r>
          </a:p>
          <a:p>
            <a:r>
              <a:rPr lang="en-US" sz="2400" dirty="0">
                <a:cs typeface="Arial"/>
              </a:rPr>
              <a:t>It may be difficult for teens to see potential consequences for their actions both in the short-term and the long-term. </a:t>
            </a:r>
          </a:p>
          <a:p>
            <a:r>
              <a:rPr lang="en-US" sz="2400" dirty="0">
                <a:cs typeface="Arial"/>
              </a:rPr>
              <a:t>As teens get older, they may be able to see how their choices can lead to potential problems or positive consequences now and into the future. </a:t>
            </a:r>
          </a:p>
        </p:txBody>
      </p:sp>
    </p:spTree>
    <p:extLst>
      <p:ext uri="{BB962C8B-B14F-4D97-AF65-F5344CB8AC3E}">
        <p14:creationId xmlns:p14="http://schemas.microsoft.com/office/powerpoint/2010/main" val="2304782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1EEE7-5145-9C09-AFEB-3BC8E8107601}"/>
              </a:ext>
            </a:extLst>
          </p:cNvPr>
          <p:cNvSpPr>
            <a:spLocks noGrp="1"/>
          </p:cNvSpPr>
          <p:nvPr>
            <p:ph type="title"/>
          </p:nvPr>
        </p:nvSpPr>
        <p:spPr/>
        <p:txBody>
          <a:bodyPr/>
          <a:lstStyle/>
          <a:p>
            <a:pPr algn="ctr"/>
            <a:r>
              <a:rPr lang="en-US" dirty="0"/>
              <a:t>Physical Changes in Adolescence</a:t>
            </a:r>
          </a:p>
        </p:txBody>
      </p:sp>
      <p:sp>
        <p:nvSpPr>
          <p:cNvPr id="3" name="Content Placeholder 2">
            <a:extLst>
              <a:ext uri="{FF2B5EF4-FFF2-40B4-BE49-F238E27FC236}">
                <a16:creationId xmlns:a16="http://schemas.microsoft.com/office/drawing/2014/main" id="{4A63A2F2-3CF8-C314-2C9B-BE0656633A2C}"/>
              </a:ext>
            </a:extLst>
          </p:cNvPr>
          <p:cNvSpPr>
            <a:spLocks noGrp="1"/>
          </p:cNvSpPr>
          <p:nvPr>
            <p:ph idx="1"/>
          </p:nvPr>
        </p:nvSpPr>
        <p:spPr/>
        <p:txBody>
          <a:bodyPr vert="horz" lIns="91440" tIns="45720" rIns="91440" bIns="45720" rtlCol="0" anchor="t">
            <a:normAutofit/>
          </a:bodyPr>
          <a:lstStyle/>
          <a:p>
            <a:r>
              <a:rPr lang="en-US" sz="2400" dirty="0">
                <a:cs typeface="Arial"/>
              </a:rPr>
              <a:t>Physical changes are those most readily noticed by the teen and others. </a:t>
            </a:r>
          </a:p>
          <a:p>
            <a:endParaRPr lang="en-US" sz="2400" dirty="0">
              <a:cs typeface="Arial"/>
            </a:endParaRPr>
          </a:p>
          <a:p>
            <a:r>
              <a:rPr lang="en-US" sz="2400" dirty="0">
                <a:cs typeface="Arial"/>
              </a:rPr>
              <a:t>Many teens will see changes in height and weight; acne and facial and body hair may increase. </a:t>
            </a:r>
          </a:p>
          <a:p>
            <a:endParaRPr lang="en-US" sz="2400" dirty="0">
              <a:cs typeface="Arial"/>
            </a:endParaRPr>
          </a:p>
          <a:p>
            <a:r>
              <a:rPr lang="en-US" sz="2400" dirty="0">
                <a:cs typeface="Arial"/>
              </a:rPr>
              <a:t>Various sexual changes involving the reproductive system take place; the reproductive system consists of internal and external organs that work together for reproduction. </a:t>
            </a:r>
          </a:p>
        </p:txBody>
      </p:sp>
    </p:spTree>
    <p:extLst>
      <p:ext uri="{BB962C8B-B14F-4D97-AF65-F5344CB8AC3E}">
        <p14:creationId xmlns:p14="http://schemas.microsoft.com/office/powerpoint/2010/main" val="1533515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10F59-D96B-3466-00D9-F9258A52BF36}"/>
              </a:ext>
            </a:extLst>
          </p:cNvPr>
          <p:cNvSpPr>
            <a:spLocks noGrp="1"/>
          </p:cNvSpPr>
          <p:nvPr>
            <p:ph type="title"/>
          </p:nvPr>
        </p:nvSpPr>
        <p:spPr/>
        <p:txBody>
          <a:bodyPr/>
          <a:lstStyle/>
          <a:p>
            <a:pPr algn="ctr"/>
            <a:r>
              <a:rPr lang="en-US" dirty="0"/>
              <a:t>Sources of Support</a:t>
            </a:r>
          </a:p>
        </p:txBody>
      </p:sp>
      <p:sp>
        <p:nvSpPr>
          <p:cNvPr id="3" name="Content Placeholder 2">
            <a:extLst>
              <a:ext uri="{FF2B5EF4-FFF2-40B4-BE49-F238E27FC236}">
                <a16:creationId xmlns:a16="http://schemas.microsoft.com/office/drawing/2014/main" id="{CDF784C6-EEB9-8F63-0AEA-9B7EDCB84BFF}"/>
              </a:ext>
            </a:extLst>
          </p:cNvPr>
          <p:cNvSpPr>
            <a:spLocks noGrp="1"/>
          </p:cNvSpPr>
          <p:nvPr>
            <p:ph idx="1"/>
          </p:nvPr>
        </p:nvSpPr>
        <p:spPr/>
        <p:txBody>
          <a:bodyPr vert="horz" lIns="91440" tIns="45720" rIns="91440" bIns="45720" rtlCol="0" anchor="t">
            <a:normAutofit/>
          </a:bodyPr>
          <a:lstStyle/>
          <a:p>
            <a:r>
              <a:rPr lang="en-US" sz="2400" dirty="0">
                <a:cs typeface="Arial"/>
              </a:rPr>
              <a:t>There may be a lot of big emotions that happen quickly at times; one minute you’re happy and the next you’re sad or angry and you may not know why.</a:t>
            </a:r>
          </a:p>
          <a:p>
            <a:endParaRPr lang="en-US" sz="2400" dirty="0">
              <a:cs typeface="Arial"/>
            </a:endParaRPr>
          </a:p>
          <a:p>
            <a:r>
              <a:rPr lang="en-US" sz="2400" dirty="0">
                <a:cs typeface="Arial"/>
              </a:rPr>
              <a:t>It’s important to have people to talk to and who will support you through these challenging times.</a:t>
            </a:r>
          </a:p>
          <a:p>
            <a:endParaRPr lang="en-US" sz="2400" dirty="0">
              <a:cs typeface="Arial"/>
            </a:endParaRPr>
          </a:p>
          <a:p>
            <a:r>
              <a:rPr lang="en-US" sz="2400" dirty="0">
                <a:effectLst/>
                <a:ea typeface="Times New Roman" panose="02020603050405020304" pitchFamily="18" charset="0"/>
              </a:rPr>
              <a:t>Having family, friends, teachers, significant adults, and others who can help you to understand your feelings and work through them can make this time in your life much more manageable. </a:t>
            </a:r>
            <a:endParaRPr lang="en-US" sz="2400" dirty="0">
              <a:cs typeface="Arial"/>
            </a:endParaRPr>
          </a:p>
        </p:txBody>
      </p:sp>
    </p:spTree>
    <p:extLst>
      <p:ext uri="{BB962C8B-B14F-4D97-AF65-F5344CB8AC3E}">
        <p14:creationId xmlns:p14="http://schemas.microsoft.com/office/powerpoint/2010/main" val="575880172"/>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873</TotalTime>
  <Words>740</Words>
  <Application>Microsoft Office PowerPoint</Application>
  <PresentationFormat>On-screen Show (4:3)</PresentationFormat>
  <Paragraphs>57</Paragraphs>
  <Slides>11</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Arial Black</vt:lpstr>
      <vt:lpstr>Arial,Sans-Serif</vt:lpstr>
      <vt:lpstr>Calibri</vt:lpstr>
      <vt:lpstr>Office Theme</vt:lpstr>
      <vt:lpstr>Adolescence and Puberty</vt:lpstr>
      <vt:lpstr>Write About It</vt:lpstr>
      <vt:lpstr>Can You . . .</vt:lpstr>
      <vt:lpstr>Adolescence and Change</vt:lpstr>
      <vt:lpstr>Social Changes in Adolescence</vt:lpstr>
      <vt:lpstr>Emotional Changes in Adolescence</vt:lpstr>
      <vt:lpstr>Mental Changes in Adolescence</vt:lpstr>
      <vt:lpstr>Physical Changes in Adolescence</vt:lpstr>
      <vt:lpstr>Sources of Support</vt:lpstr>
      <vt:lpstr>Social Media Influences</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My Health</dc:title>
  <dc:creator>Human Kinetics</dc:creator>
  <cp:lastModifiedBy>Melissa Feld</cp:lastModifiedBy>
  <cp:revision>521</cp:revision>
  <dcterms:created xsi:type="dcterms:W3CDTF">2020-04-29T19:38:00Z</dcterms:created>
  <dcterms:modified xsi:type="dcterms:W3CDTF">2023-07-24T21:06:26Z</dcterms:modified>
</cp:coreProperties>
</file>